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58" r:id="rId4"/>
    <p:sldId id="268" r:id="rId5"/>
    <p:sldId id="269" r:id="rId6"/>
    <p:sldId id="270" r:id="rId7"/>
    <p:sldId id="260" r:id="rId8"/>
    <p:sldId id="271" r:id="rId9"/>
    <p:sldId id="272" r:id="rId10"/>
    <p:sldId id="261" r:id="rId11"/>
    <p:sldId id="262" r:id="rId12"/>
    <p:sldId id="27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6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B32E5-5F0E-4D0B-B9B8-9A746AE09E6B}" type="datetimeFigureOut">
              <a:rPr lang="en-US" smtClean="0"/>
              <a:t>2/20/2015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7F5BE-B0CC-4B3C-AD2D-A53A146C0F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714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B32E5-5F0E-4D0B-B9B8-9A746AE09E6B}" type="datetimeFigureOut">
              <a:rPr lang="en-US" smtClean="0"/>
              <a:t>2/20/2015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7F5BE-B0CC-4B3C-AD2D-A53A146C0F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8602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B32E5-5F0E-4D0B-B9B8-9A746AE09E6B}" type="datetimeFigureOut">
              <a:rPr lang="en-US" smtClean="0"/>
              <a:t>2/20/2015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7F5BE-B0CC-4B3C-AD2D-A53A146C0FA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755275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B32E5-5F0E-4D0B-B9B8-9A746AE09E6B}" type="datetimeFigureOut">
              <a:rPr lang="en-US" smtClean="0"/>
              <a:t>2/20/2015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7F5BE-B0CC-4B3C-AD2D-A53A146C0F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847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B32E5-5F0E-4D0B-B9B8-9A746AE09E6B}" type="datetimeFigureOut">
              <a:rPr lang="en-US" smtClean="0"/>
              <a:t>2/20/2015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7F5BE-B0CC-4B3C-AD2D-A53A146C0FA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500397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B32E5-5F0E-4D0B-B9B8-9A746AE09E6B}" type="datetimeFigureOut">
              <a:rPr lang="en-US" smtClean="0"/>
              <a:t>2/20/2015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7F5BE-B0CC-4B3C-AD2D-A53A146C0F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96616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B32E5-5F0E-4D0B-B9B8-9A746AE09E6B}" type="datetimeFigureOut">
              <a:rPr lang="en-US" smtClean="0"/>
              <a:t>2/20/2015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7F5BE-B0CC-4B3C-AD2D-A53A146C0F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83463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B32E5-5F0E-4D0B-B9B8-9A746AE09E6B}" type="datetimeFigureOut">
              <a:rPr lang="en-US" smtClean="0"/>
              <a:t>2/20/2015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7F5BE-B0CC-4B3C-AD2D-A53A146C0F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82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B32E5-5F0E-4D0B-B9B8-9A746AE09E6B}" type="datetimeFigureOut">
              <a:rPr lang="en-US" smtClean="0"/>
              <a:t>2/20/2015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7F5BE-B0CC-4B3C-AD2D-A53A146C0F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8937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B32E5-5F0E-4D0B-B9B8-9A746AE09E6B}" type="datetimeFigureOut">
              <a:rPr lang="en-US" smtClean="0"/>
              <a:t>2/20/2015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7F5BE-B0CC-4B3C-AD2D-A53A146C0F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074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B32E5-5F0E-4D0B-B9B8-9A746AE09E6B}" type="datetimeFigureOut">
              <a:rPr lang="en-US" smtClean="0"/>
              <a:t>2/20/2015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7F5BE-B0CC-4B3C-AD2D-A53A146C0F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69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B32E5-5F0E-4D0B-B9B8-9A746AE09E6B}" type="datetimeFigureOut">
              <a:rPr lang="en-US" smtClean="0"/>
              <a:t>2/20/2015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7F5BE-B0CC-4B3C-AD2D-A53A146C0F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114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B32E5-5F0E-4D0B-B9B8-9A746AE09E6B}" type="datetimeFigureOut">
              <a:rPr lang="en-US" smtClean="0"/>
              <a:t>2/20/2015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7F5BE-B0CC-4B3C-AD2D-A53A146C0F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0926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B32E5-5F0E-4D0B-B9B8-9A746AE09E6B}" type="datetimeFigureOut">
              <a:rPr lang="en-US" smtClean="0"/>
              <a:t>2/20/2015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7F5BE-B0CC-4B3C-AD2D-A53A146C0F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838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B32E5-5F0E-4D0B-B9B8-9A746AE09E6B}" type="datetimeFigureOut">
              <a:rPr lang="en-US" smtClean="0"/>
              <a:t>2/20/2015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7F5BE-B0CC-4B3C-AD2D-A53A146C0F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409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B32E5-5F0E-4D0B-B9B8-9A746AE09E6B}" type="datetimeFigureOut">
              <a:rPr lang="en-US" smtClean="0"/>
              <a:t>2/20/2015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7F5BE-B0CC-4B3C-AD2D-A53A146C0F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50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0B32E5-5F0E-4D0B-B9B8-9A746AE09E6B}" type="datetimeFigureOut">
              <a:rPr lang="en-US" smtClean="0"/>
              <a:t>2/20/2015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307F5BE-B0CC-4B3C-AD2D-A53A146C0FA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892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Proposed WMS Schedule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2015/2016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5911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Communication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PTSA and parents</a:t>
            </a:r>
          </a:p>
          <a:p>
            <a:r>
              <a:rPr lang="en-US" dirty="0" smtClean="0"/>
              <a:t>Staff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161354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Union Agreement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district is currently working through negotiated agreement language pertaining to the schedule.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29889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 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 committee worked through a specific process to develop the WMS schedule.</a:t>
            </a:r>
          </a:p>
          <a:p>
            <a:r>
              <a:rPr lang="en-US" dirty="0" smtClean="0"/>
              <a:t>The committee was composed of a diverse group of individuals. Most committee members have experience and training in creating building schedules.</a:t>
            </a:r>
          </a:p>
          <a:p>
            <a:pPr lvl="1"/>
            <a:r>
              <a:rPr lang="en-US" dirty="0" smtClean="0"/>
              <a:t>WIS Teachers</a:t>
            </a:r>
          </a:p>
          <a:p>
            <a:pPr lvl="1"/>
            <a:r>
              <a:rPr lang="en-US" dirty="0" smtClean="0"/>
              <a:t>WMS Teachers</a:t>
            </a:r>
          </a:p>
          <a:p>
            <a:pPr lvl="1"/>
            <a:r>
              <a:rPr lang="en-US" dirty="0" smtClean="0"/>
              <a:t>Building Principals </a:t>
            </a:r>
          </a:p>
          <a:p>
            <a:pPr lvl="1"/>
            <a:r>
              <a:rPr lang="en-US" dirty="0" smtClean="0"/>
              <a:t>Assistant Superintendent</a:t>
            </a:r>
          </a:p>
          <a:p>
            <a:pPr lvl="1"/>
            <a:r>
              <a:rPr lang="en-US" dirty="0" smtClean="0"/>
              <a:t>Learning Specialists</a:t>
            </a:r>
          </a:p>
          <a:p>
            <a:pPr lvl="1"/>
            <a:r>
              <a:rPr lang="en-US" dirty="0" smtClean="0"/>
              <a:t>Parents</a:t>
            </a:r>
          </a:p>
          <a:p>
            <a:r>
              <a:rPr lang="en-US" dirty="0" smtClean="0"/>
              <a:t>The Scheduling Committee believes the goals were attained.</a:t>
            </a:r>
          </a:p>
          <a:p>
            <a:r>
              <a:rPr lang="en-US" dirty="0" smtClean="0"/>
              <a:t>As educators we must base decisions on what will most positively impact student achievement. The Scheduling Committee has developed a schedule that does this.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451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WMS Schedule</a:t>
            </a:r>
            <a:br>
              <a:rPr lang="en-US" dirty="0" smtClean="0"/>
            </a:br>
            <a:r>
              <a:rPr lang="en-US" dirty="0" smtClean="0"/>
              <a:t>Committee Members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476694"/>
          </a:xfrm>
        </p:spPr>
        <p:txBody>
          <a:bodyPr>
            <a:normAutofit/>
          </a:bodyPr>
          <a:lstStyle/>
          <a:p>
            <a:r>
              <a:rPr lang="en-US" dirty="0" smtClean="0"/>
              <a:t>Asha Riley- Assistant Superintendent/15-16 WMS Parent</a:t>
            </a:r>
          </a:p>
          <a:p>
            <a:r>
              <a:rPr lang="en-US" dirty="0" smtClean="0"/>
              <a:t>Ann Lynn </a:t>
            </a:r>
            <a:r>
              <a:rPr lang="en-US" dirty="0" err="1" smtClean="0"/>
              <a:t>Autrey</a:t>
            </a:r>
            <a:r>
              <a:rPr lang="en-US" dirty="0" smtClean="0"/>
              <a:t>- 15-16 WMS Parent</a:t>
            </a:r>
          </a:p>
          <a:p>
            <a:r>
              <a:rPr lang="en-US" dirty="0" smtClean="0"/>
              <a:t>Heidi Rhodes- Secondary Learning Specialist</a:t>
            </a:r>
          </a:p>
          <a:p>
            <a:r>
              <a:rPr lang="en-US" dirty="0" smtClean="0"/>
              <a:t>Barb Lutz- Secondary Literacy Coach</a:t>
            </a:r>
          </a:p>
          <a:p>
            <a:r>
              <a:rPr lang="en-US" dirty="0" smtClean="0"/>
              <a:t>Mo Anderson- Elementary Learning Specialist</a:t>
            </a:r>
          </a:p>
          <a:p>
            <a:r>
              <a:rPr lang="en-US" dirty="0" smtClean="0"/>
              <a:t>Emily Swett- WMS Teacher and 15-16 WMS parent</a:t>
            </a:r>
          </a:p>
          <a:p>
            <a:r>
              <a:rPr lang="en-US" dirty="0" smtClean="0"/>
              <a:t>Joe Michaud- WMS Counselor</a:t>
            </a:r>
          </a:p>
          <a:p>
            <a:r>
              <a:rPr lang="en-US" dirty="0" smtClean="0"/>
              <a:t>Tara Eilts- WIS Title 1 Teacher</a:t>
            </a:r>
          </a:p>
          <a:p>
            <a:r>
              <a:rPr lang="en-US" dirty="0" smtClean="0"/>
              <a:t>Zac Harrington- 6</a:t>
            </a:r>
            <a:r>
              <a:rPr lang="en-US" baseline="30000" dirty="0" smtClean="0"/>
              <a:t>th</a:t>
            </a:r>
            <a:r>
              <a:rPr lang="en-US" dirty="0" smtClean="0"/>
              <a:t> Grade Teacher and 15-16 WMS parent</a:t>
            </a:r>
          </a:p>
          <a:p>
            <a:r>
              <a:rPr lang="en-US" dirty="0" smtClean="0"/>
              <a:t>Kim Mathis- 5</a:t>
            </a:r>
            <a:r>
              <a:rPr lang="en-US" baseline="30000" dirty="0" smtClean="0"/>
              <a:t>th</a:t>
            </a:r>
            <a:r>
              <a:rPr lang="en-US" dirty="0" smtClean="0"/>
              <a:t> Grade Teacher</a:t>
            </a:r>
          </a:p>
          <a:p>
            <a:r>
              <a:rPr lang="en-US" dirty="0" smtClean="0"/>
              <a:t>Shar Brown-5</a:t>
            </a:r>
            <a:r>
              <a:rPr lang="en-US" baseline="30000" dirty="0" smtClean="0"/>
              <a:t>th</a:t>
            </a:r>
            <a:r>
              <a:rPr lang="en-US" dirty="0" smtClean="0"/>
              <a:t> Grade Teacher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6766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Goals </a:t>
            </a:r>
            <a:br>
              <a:rPr lang="en-US" dirty="0" smtClean="0"/>
            </a:br>
            <a:r>
              <a:rPr lang="en-US" dirty="0" smtClean="0"/>
              <a:t>Identified by the Scheduling Committee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Long class periods of uninterrupted instruction for all content areas (68 min.)</a:t>
            </a:r>
          </a:p>
          <a:p>
            <a:r>
              <a:rPr lang="en-US" dirty="0" smtClean="0"/>
              <a:t>Regular opportunities for intervention/extension supports</a:t>
            </a:r>
          </a:p>
          <a:p>
            <a:r>
              <a:rPr lang="en-US" dirty="0" smtClean="0"/>
              <a:t>Frequent in-school collaboration time for core teachers</a:t>
            </a:r>
          </a:p>
          <a:p>
            <a:r>
              <a:rPr lang="en-US" dirty="0" smtClean="0"/>
              <a:t>Potential for interdisciplinary collaboration among core teachers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882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Goals</a:t>
            </a:r>
            <a:br>
              <a:rPr lang="en-US" dirty="0" smtClean="0"/>
            </a:br>
            <a:r>
              <a:rPr lang="en-US" dirty="0" smtClean="0"/>
              <a:t>Identified </a:t>
            </a:r>
            <a:r>
              <a:rPr lang="en-US" dirty="0"/>
              <a:t>by the Scheduling Committee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Regular </a:t>
            </a:r>
            <a:r>
              <a:rPr lang="en-US" dirty="0" smtClean="0"/>
              <a:t>PE/movement class </a:t>
            </a:r>
            <a:r>
              <a:rPr lang="en-US" dirty="0"/>
              <a:t>all year for 5</a:t>
            </a:r>
            <a:r>
              <a:rPr lang="en-US" baseline="30000" dirty="0"/>
              <a:t>th</a:t>
            </a:r>
            <a:r>
              <a:rPr lang="en-US" dirty="0"/>
              <a:t> grade </a:t>
            </a:r>
            <a:r>
              <a:rPr lang="en-US" dirty="0" smtClean="0"/>
              <a:t>students</a:t>
            </a:r>
          </a:p>
          <a:p>
            <a:pPr lvl="1"/>
            <a:r>
              <a:rPr lang="en-US" dirty="0" smtClean="0"/>
              <a:t>One semester of PE grades for 6-8</a:t>
            </a:r>
            <a:endParaRPr lang="en-US" dirty="0"/>
          </a:p>
          <a:p>
            <a:r>
              <a:rPr lang="en-US" dirty="0" smtClean="0"/>
              <a:t>Developing two separate lunches (One of the most commonly communicated concerns of our parents)</a:t>
            </a:r>
          </a:p>
          <a:p>
            <a:pPr lvl="1"/>
            <a:r>
              <a:rPr lang="en-US" dirty="0" smtClean="0"/>
              <a:t>5/6</a:t>
            </a:r>
          </a:p>
          <a:p>
            <a:pPr lvl="1"/>
            <a:r>
              <a:rPr lang="en-US" dirty="0" smtClean="0"/>
              <a:t>7/8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2128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Goals</a:t>
            </a:r>
            <a:br>
              <a:rPr lang="en-US" dirty="0" smtClean="0"/>
            </a:br>
            <a:r>
              <a:rPr lang="en-US" dirty="0" smtClean="0"/>
              <a:t>Identified </a:t>
            </a:r>
            <a:r>
              <a:rPr lang="en-US" dirty="0"/>
              <a:t>by the Scheduling Committee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Content </a:t>
            </a:r>
            <a:r>
              <a:rPr lang="en-US" dirty="0"/>
              <a:t>specialization for teachers in grades 5 and </a:t>
            </a:r>
            <a:r>
              <a:rPr lang="en-US" dirty="0" smtClean="0"/>
              <a:t>6</a:t>
            </a:r>
          </a:p>
          <a:p>
            <a:pPr lvl="1"/>
            <a:r>
              <a:rPr lang="en-US" dirty="0" smtClean="0"/>
              <a:t>Elementary school teachers are generalists. They teach reading, writing, math, science and social studies. </a:t>
            </a:r>
          </a:p>
          <a:p>
            <a:pPr lvl="1"/>
            <a:r>
              <a:rPr lang="en-US" dirty="0" smtClean="0"/>
              <a:t>Becoming content specialists, like secondary teachers, will allow for a deeper understanding of the learning standards and content being taught.</a:t>
            </a:r>
            <a:endParaRPr lang="en-US" dirty="0"/>
          </a:p>
          <a:p>
            <a:pPr lvl="1"/>
            <a:r>
              <a:rPr lang="en-US" dirty="0" smtClean="0"/>
              <a:t>Specialization allows </a:t>
            </a:r>
            <a:r>
              <a:rPr lang="en-US" dirty="0"/>
              <a:t>for greater teacher reflection and reteaching of </a:t>
            </a:r>
            <a:r>
              <a:rPr lang="en-US" dirty="0" smtClean="0"/>
              <a:t>lessons.</a:t>
            </a:r>
            <a:endParaRPr lang="en-US" dirty="0"/>
          </a:p>
          <a:p>
            <a:r>
              <a:rPr lang="en-US" dirty="0" smtClean="0"/>
              <a:t>Increase elective opportunities for all students. 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03591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Goals</a:t>
            </a:r>
            <a:br>
              <a:rPr lang="en-US" dirty="0" smtClean="0"/>
            </a:br>
            <a:r>
              <a:rPr lang="en-US" dirty="0" smtClean="0"/>
              <a:t>Identified </a:t>
            </a:r>
            <a:r>
              <a:rPr lang="en-US" dirty="0"/>
              <a:t>by the Scheduling Committee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Gradually increase the number of teachers students have from year to year to ease the transition into high school</a:t>
            </a:r>
            <a:r>
              <a:rPr lang="en-US" dirty="0" smtClean="0"/>
              <a:t>.</a:t>
            </a:r>
          </a:p>
          <a:p>
            <a:r>
              <a:rPr lang="en-US" dirty="0" smtClean="0"/>
              <a:t>Create greater consistency for students.</a:t>
            </a:r>
          </a:p>
          <a:p>
            <a:pPr lvl="1"/>
            <a:r>
              <a:rPr lang="en-US" dirty="0" smtClean="0"/>
              <a:t>Time spent per discipline is the same for each student.</a:t>
            </a:r>
          </a:p>
          <a:p>
            <a:pPr lvl="1"/>
            <a:r>
              <a:rPr lang="en-US" dirty="0" smtClean="0"/>
              <a:t>All students take Art, PE, STEM or Technology as Encore/Elective classes.</a:t>
            </a:r>
          </a:p>
          <a:p>
            <a:pPr lvl="1"/>
            <a:r>
              <a:rPr lang="en-US" dirty="0" smtClean="0"/>
              <a:t>All students have social studies all year.</a:t>
            </a:r>
          </a:p>
        </p:txBody>
      </p:sp>
    </p:spTree>
    <p:extLst>
      <p:ext uri="{BB962C8B-B14F-4D97-AF65-F5344CB8AC3E}">
        <p14:creationId xmlns:p14="http://schemas.microsoft.com/office/powerpoint/2010/main" val="11282809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Meeting 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October 29, 2014</a:t>
            </a:r>
          </a:p>
          <a:p>
            <a:pPr lvl="1"/>
            <a:r>
              <a:rPr lang="en-US" dirty="0" smtClean="0"/>
              <a:t>Scheduling Committee identifies initial goals to take to staff (1/2 day work session)</a:t>
            </a:r>
          </a:p>
          <a:p>
            <a:pPr lvl="1"/>
            <a:r>
              <a:rPr lang="en-US" dirty="0" smtClean="0"/>
              <a:t>Research from other MS schedules is collected and questions are generated</a:t>
            </a:r>
          </a:p>
          <a:p>
            <a:r>
              <a:rPr lang="en-US" dirty="0" smtClean="0"/>
              <a:t>October 31, 2014</a:t>
            </a:r>
          </a:p>
          <a:p>
            <a:pPr lvl="1"/>
            <a:r>
              <a:rPr lang="en-US" dirty="0" smtClean="0"/>
              <a:t>Staff feedback pertaining to scheduling goals is collected at a 5-8 staff meeting</a:t>
            </a:r>
          </a:p>
          <a:p>
            <a:r>
              <a:rPr lang="en-US" dirty="0" smtClean="0"/>
              <a:t>November 14, 2014 </a:t>
            </a:r>
          </a:p>
          <a:p>
            <a:pPr lvl="1"/>
            <a:r>
              <a:rPr lang="en-US" dirty="0" smtClean="0"/>
              <a:t>Second Scheduling Committee meeting </a:t>
            </a:r>
            <a:r>
              <a:rPr lang="en-US" dirty="0"/>
              <a:t>(Full day work session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Committee revisits goals and reviews 5-8 staff feedback</a:t>
            </a:r>
          </a:p>
          <a:p>
            <a:pPr lvl="1"/>
            <a:r>
              <a:rPr lang="en-US" dirty="0" smtClean="0"/>
              <a:t>Committee researches examples of MS schedules </a:t>
            </a:r>
          </a:p>
          <a:p>
            <a:pPr lvl="1"/>
            <a:r>
              <a:rPr lang="en-US" dirty="0" smtClean="0"/>
              <a:t>Committee Identifies three potential schedules that meet the goals</a:t>
            </a:r>
          </a:p>
        </p:txBody>
      </p:sp>
    </p:spTree>
    <p:extLst>
      <p:ext uri="{BB962C8B-B14F-4D97-AF65-F5344CB8AC3E}">
        <p14:creationId xmlns:p14="http://schemas.microsoft.com/office/powerpoint/2010/main" val="1431896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Meeting Dates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November 24, </a:t>
            </a:r>
            <a:r>
              <a:rPr lang="en-US" dirty="0" smtClean="0"/>
              <a:t>2014</a:t>
            </a:r>
          </a:p>
          <a:p>
            <a:pPr lvl="1"/>
            <a:r>
              <a:rPr lang="en-US" dirty="0" smtClean="0"/>
              <a:t>5-8 </a:t>
            </a:r>
            <a:r>
              <a:rPr lang="en-US" dirty="0"/>
              <a:t>Staff Meeting in WHS/WMS library</a:t>
            </a:r>
          </a:p>
          <a:p>
            <a:pPr lvl="1"/>
            <a:r>
              <a:rPr lang="en-US" dirty="0"/>
              <a:t>3 Scheduling options developed by the Scheduling Committee presented to staff. </a:t>
            </a:r>
          </a:p>
          <a:p>
            <a:pPr lvl="1"/>
            <a:r>
              <a:rPr lang="en-US" dirty="0"/>
              <a:t>5-8 staff brainstorm advantages and disadvantages </a:t>
            </a:r>
            <a:r>
              <a:rPr lang="en-US" dirty="0" smtClean="0"/>
              <a:t>of </a:t>
            </a:r>
            <a:r>
              <a:rPr lang="en-US" dirty="0"/>
              <a:t>each schedule</a:t>
            </a:r>
          </a:p>
          <a:p>
            <a:r>
              <a:rPr lang="en-US" dirty="0"/>
              <a:t>December 10, </a:t>
            </a:r>
            <a:r>
              <a:rPr lang="en-US" dirty="0" smtClean="0"/>
              <a:t>2014</a:t>
            </a:r>
          </a:p>
          <a:p>
            <a:pPr lvl="1"/>
            <a:r>
              <a:rPr lang="en-US" dirty="0" smtClean="0"/>
              <a:t>Third Scheduling Committee meeting (1/2 day work session)</a:t>
            </a:r>
          </a:p>
          <a:p>
            <a:pPr lvl="1"/>
            <a:r>
              <a:rPr lang="en-US" dirty="0" smtClean="0"/>
              <a:t>Revisited staff feedback pertaining to the three scheduling options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ample schedule identified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20737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Meeting Dates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December 15, 2014 </a:t>
            </a:r>
          </a:p>
          <a:p>
            <a:pPr lvl="1"/>
            <a:r>
              <a:rPr lang="en-US" dirty="0" smtClean="0"/>
              <a:t>Draft of schedule </a:t>
            </a:r>
            <a:r>
              <a:rPr lang="en-US" dirty="0"/>
              <a:t>presented to 5/6 and 7/8 staffs</a:t>
            </a:r>
          </a:p>
          <a:p>
            <a:r>
              <a:rPr lang="en-US" dirty="0"/>
              <a:t>February 12, </a:t>
            </a:r>
            <a:r>
              <a:rPr lang="en-US" dirty="0" smtClean="0"/>
              <a:t>2015</a:t>
            </a:r>
          </a:p>
          <a:p>
            <a:pPr lvl="1"/>
            <a:r>
              <a:rPr lang="en-US" dirty="0" smtClean="0"/>
              <a:t>Revised draft of schedule </a:t>
            </a:r>
            <a:r>
              <a:rPr lang="en-US" dirty="0"/>
              <a:t>presented at WIS and WMS staff meetings</a:t>
            </a:r>
          </a:p>
          <a:p>
            <a:pPr lvl="1"/>
            <a:r>
              <a:rPr lang="en-US" dirty="0"/>
              <a:t>Q and </a:t>
            </a:r>
            <a:r>
              <a:rPr lang="en-US" dirty="0" smtClean="0"/>
              <a:t>A takes place</a:t>
            </a:r>
            <a:endParaRPr lang="en-US" dirty="0"/>
          </a:p>
          <a:p>
            <a:r>
              <a:rPr lang="en-US" dirty="0"/>
              <a:t>February 13, </a:t>
            </a:r>
            <a:r>
              <a:rPr lang="en-US" dirty="0" smtClean="0"/>
              <a:t>2015</a:t>
            </a:r>
          </a:p>
          <a:p>
            <a:pPr lvl="1"/>
            <a:r>
              <a:rPr lang="en-US" dirty="0" smtClean="0"/>
              <a:t>Revised </a:t>
            </a:r>
            <a:r>
              <a:rPr lang="en-US" dirty="0"/>
              <a:t>draft presented to 5-8 staff in whole group </a:t>
            </a:r>
            <a:r>
              <a:rPr lang="en-US" dirty="0" smtClean="0"/>
              <a:t>staff meeting</a:t>
            </a:r>
            <a:endParaRPr lang="en-US" dirty="0"/>
          </a:p>
          <a:p>
            <a:pPr lvl="1"/>
            <a:r>
              <a:rPr lang="en-US" dirty="0"/>
              <a:t>Q and </a:t>
            </a:r>
            <a:r>
              <a:rPr lang="en-US" dirty="0" smtClean="0"/>
              <a:t>A takes place</a:t>
            </a:r>
            <a:endParaRPr lang="en-US" dirty="0"/>
          </a:p>
          <a:p>
            <a:pPr lvl="1"/>
            <a:r>
              <a:rPr lang="en-US" dirty="0" smtClean="0"/>
              <a:t>5-8 staff provide </a:t>
            </a:r>
            <a:r>
              <a:rPr lang="en-US" dirty="0"/>
              <a:t>written feedback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00204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1651</TotalTime>
  <Words>578</Words>
  <Application>Microsoft Office PowerPoint</Application>
  <PresentationFormat>Widescreen</PresentationFormat>
  <Paragraphs>83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Trebuchet MS</vt:lpstr>
      <vt:lpstr>Wingdings 3</vt:lpstr>
      <vt:lpstr>Facet</vt:lpstr>
      <vt:lpstr>Proposed WMS Schedule</vt:lpstr>
      <vt:lpstr>WMS Schedule Committee Members</vt:lpstr>
      <vt:lpstr>Goals  Identified by the Scheduling Committee</vt:lpstr>
      <vt:lpstr>Goals Identified by the Scheduling Committee</vt:lpstr>
      <vt:lpstr>Goals Identified by the Scheduling Committee</vt:lpstr>
      <vt:lpstr>Goals Identified by the Scheduling Committee</vt:lpstr>
      <vt:lpstr>Meeting Dates</vt:lpstr>
      <vt:lpstr>Meeting Dates</vt:lpstr>
      <vt:lpstr>Meeting Dates</vt:lpstr>
      <vt:lpstr>Communication </vt:lpstr>
      <vt:lpstr>Union Agreement </vt:lpstr>
      <vt:lpstr>In Conclusion</vt:lpstr>
    </vt:vector>
  </TitlesOfParts>
  <Company>Woodland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Wiseman, Chris</dc:creator>
  <cp:lastModifiedBy>Wiseman, Chris</cp:lastModifiedBy>
  <cp:revision>33</cp:revision>
  <dcterms:created xsi:type="dcterms:W3CDTF">2015-02-18T16:00:57Z</dcterms:created>
  <dcterms:modified xsi:type="dcterms:W3CDTF">2015-02-20T15:33:35Z</dcterms:modified>
</cp:coreProperties>
</file>